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23100" cy="93091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FDD"/>
          </a:solidFill>
        </a:fill>
      </a:tcStyle>
    </a:wholeTbl>
    <a:band2H>
      <a:tcTxStyle/>
      <a:tcStyle>
        <a:tcBdr/>
        <a:fill>
          <a:solidFill>
            <a:srgbClr val="EEF0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1D0"/>
          </a:solidFill>
        </a:fill>
      </a:tcStyle>
    </a:wholeTbl>
    <a:band2H>
      <a:tcTxStyle/>
      <a:tcStyle>
        <a:tcBdr/>
        <a:fill>
          <a:solidFill>
            <a:srgbClr val="EBE9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ECD"/>
          </a:solidFill>
        </a:fill>
      </a:tcStyle>
    </a:wholeTbl>
    <a:band2H>
      <a:tcTxStyle/>
      <a:tcStyle>
        <a:tcBdr/>
        <a:fill>
          <a:solidFill>
            <a:srgbClr val="EBE8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solidFill>
            <a:srgbClr val="292934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solidFill>
            <a:srgbClr val="292934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508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094416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Where possible gathered other information about the properties (</a:t>
            </a:r>
            <a:r>
              <a:rPr u="sng"/>
              <a:t>maintenance, utilities, head count, prior studies</a:t>
            </a:r>
            <a:r>
              <a:t>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Even with counting DPW Young’s Field Road as one asset</a:t>
            </a:r>
          </a:p>
          <a:p>
            <a:r>
              <a:t>1800’s  Railroad Station, Northville School, Town Hall, Library, Gaylord’s School</a:t>
            </a:r>
          </a:p>
          <a:p>
            <a:r>
              <a:t>1989 Police, 2010 Ambulance, 2017 Lynn Demming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r>
              <a:t>This is unused space and does not include that which is occupied at these locations.</a:t>
            </a:r>
          </a:p>
          <a:p>
            <a:pPr>
              <a:defRPr sz="1400"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There is no way to assess the utility use by building or department.</a:t>
            </a:r>
          </a:p>
          <a:p>
            <a:endParaRPr/>
          </a:p>
          <a:p>
            <a:r>
              <a:t>This committee exchanged information with the Community Center group but there is no mechanism to make this happen.</a:t>
            </a:r>
          </a:p>
          <a:p>
            <a:endParaRPr/>
          </a:p>
          <a:p>
            <a:r>
              <a:t>There was no way for the committee to assess the use of meeting space.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These are in order of impact.</a:t>
            </a:r>
          </a:p>
          <a:p>
            <a:endParaRPr/>
          </a:p>
          <a:p>
            <a:r>
              <a:t>5 or 6 or 7 maintenance shops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East Street school report done recently detailed the scope and costs of various possible projects.</a:t>
            </a:r>
          </a:p>
          <a:p>
            <a:endParaRPr/>
          </a:p>
          <a:p>
            <a:r>
              <a:t>25 Church Street is not great space as it is even for meetings.  HVAC not working during recent hot weather for meetings.  Uneven floor.  Not handicap accessible.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Depending on the materials and quantity, </a:t>
            </a:r>
            <a:r>
              <a:rPr u="sng"/>
              <a:t>this could violate an OSHA rule</a:t>
            </a:r>
            <a:r>
              <a:t>.  At the least it seems like a bad idea.  (I put this in as a note as it is a real possibility but not 100%)</a:t>
            </a:r>
          </a:p>
          <a:p>
            <a:endParaRPr/>
          </a:p>
          <a:p>
            <a:r>
              <a:t>Bandstand – Sound system?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Where possible gathered other information about the properties (</a:t>
            </a:r>
            <a:r>
              <a:rPr u="sng"/>
              <a:t>maintenance, utilities, head count, prior studies</a:t>
            </a:r>
            <a:r>
              <a:t>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9" name="Shape 1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Movements should also consider where uses could create conflict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/>
          <a:lstStyle>
            <a:lvl1pPr>
              <a:defRPr sz="5400" cap="all"/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traight Connector 7"/>
          <p:cNvSpPr/>
          <p:nvPr/>
        </p:nvSpPr>
        <p:spPr>
          <a:xfrm>
            <a:off x="685799" y="3398519"/>
            <a:ext cx="7848601" cy="1590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1" cy="2200275"/>
          </a:xfrm>
          <a:prstGeom prst="rect">
            <a:avLst/>
          </a:prstGeom>
        </p:spPr>
        <p:txBody>
          <a:bodyPr anchor="b"/>
          <a:lstStyle>
            <a:lvl1pPr>
              <a:defRPr sz="4800" cap="all">
                <a:solidFill>
                  <a:srgbClr val="F3F2D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4626864"/>
            <a:ext cx="7772401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traight Connector 6"/>
          <p:cNvSpPr/>
          <p:nvPr/>
        </p:nvSpPr>
        <p:spPr>
          <a:xfrm>
            <a:off x="731519" y="4599431"/>
            <a:ext cx="7848601" cy="1590"/>
          </a:xfrm>
          <a:prstGeom prst="line">
            <a:avLst/>
          </a:prstGeom>
          <a:ln w="19050">
            <a:solidFill>
              <a:srgbClr val="F3F2D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73351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76400"/>
            <a:ext cx="3931921" cy="63976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4879" y="1676400"/>
            <a:ext cx="3931921" cy="639763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pPr>
            <a:endParaRPr/>
          </a:p>
        </p:txBody>
      </p:sp>
      <p:sp>
        <p:nvSpPr>
          <p:cNvPr id="63" name="Straight Connector 10"/>
          <p:cNvSpPr/>
          <p:nvPr/>
        </p:nvSpPr>
        <p:spPr>
          <a:xfrm flipH="1">
            <a:off x="4571999" y="1691640"/>
            <a:ext cx="796" cy="4709160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6" cy="1261874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5000" cy="5577842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83325" indent="-209005">
              <a:spcBef>
                <a:spcPts val="700"/>
              </a:spcBef>
              <a:defRPr sz="3200"/>
            </a:lvl2pPr>
            <a:lvl3pPr marL="792480" indent="-243840">
              <a:spcBef>
                <a:spcPts val="700"/>
              </a:spcBef>
              <a:defRPr sz="3200"/>
            </a:lvl3pPr>
            <a:lvl4pPr marL="1115567" indent="-292608">
              <a:spcBef>
                <a:spcPts val="700"/>
              </a:spcBef>
              <a:defRPr sz="3200"/>
            </a:lvl4pPr>
            <a:lvl5pPr marL="1271016" indent="-219456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1" y="2130551"/>
            <a:ext cx="2139697" cy="424361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95" name="Straight Connector 8"/>
          <p:cNvSpPr/>
          <p:nvPr/>
        </p:nvSpPr>
        <p:spPr>
          <a:xfrm flipH="1">
            <a:off x="2775009" y="792079"/>
            <a:ext cx="1590" cy="5577841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1" cy="126492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idx="13"/>
          </p:nvPr>
        </p:nvSpPr>
        <p:spPr>
          <a:xfrm>
            <a:off x="2858610" y="838200"/>
            <a:ext cx="5904390" cy="5500458"/>
          </a:xfrm>
          <a:prstGeom prst="rect">
            <a:avLst/>
          </a:prstGeom>
          <a:ln w="76200">
            <a:solidFill>
              <a:srgbClr val="FFFFFF"/>
            </a:solidFill>
            <a:miter lim="800000"/>
          </a:ln>
          <a:effectLst>
            <a:outerShdw blurRad="50800" dist="12700" dir="5400000" rotWithShape="0">
              <a:srgbClr val="000000">
                <a:alpha val="58999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" name="Picture 6" descr="Picture 6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644896" y="5884109"/>
            <a:ext cx="1357649" cy="8809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620000" y="38468"/>
            <a:ext cx="301908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1pPr>
      <a:lvl2pPr marL="493775" marR="0" indent="-21945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2pPr>
      <a:lvl3pPr marL="792479" marR="0" indent="-24384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9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3pPr>
      <a:lvl4pPr marL="1097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4pPr>
      <a:lvl5pPr marL="1286691" marR="0" indent="-235131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5pPr>
      <a:lvl6pPr marL="152634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6pPr>
      <a:lvl7pPr marL="170922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7pPr>
      <a:lvl8pPr marL="189210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8pPr>
      <a:lvl9pPr marL="207498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Town Facilities Utilization</a:t>
            </a:r>
          </a:p>
        </p:txBody>
      </p:sp>
      <p:sp>
        <p:nvSpPr>
          <p:cNvPr id="140" name="Subtitl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Town Council Sub-Committee</a:t>
            </a:r>
          </a:p>
          <a:p>
            <a:r>
              <a:t>Presentation</a:t>
            </a:r>
          </a:p>
          <a:p>
            <a:r>
              <a:t>August 13, 2018</a:t>
            </a:r>
          </a:p>
        </p:txBody>
      </p:sp>
      <p:pic>
        <p:nvPicPr>
          <p:cNvPr id="14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1200" y="3594272"/>
            <a:ext cx="2946400" cy="1911178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Nick Pouder – Chair…"/>
          <p:cNvSpPr txBox="1"/>
          <p:nvPr/>
        </p:nvSpPr>
        <p:spPr>
          <a:xfrm>
            <a:off x="724556" y="4983468"/>
            <a:ext cx="2278445" cy="1769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500"/>
              </a:spcBef>
              <a:defRPr sz="1200" i="1"/>
            </a:pPr>
            <a:r>
              <a:t>Nick Pouder – Chair</a:t>
            </a:r>
          </a:p>
          <a:p>
            <a:pPr>
              <a:spcBef>
                <a:spcPts val="500"/>
              </a:spcBef>
              <a:defRPr sz="1200" i="1"/>
            </a:pPr>
            <a:r>
              <a:t>Gary Hida – Vice-Chair</a:t>
            </a:r>
          </a:p>
          <a:p>
            <a:pPr>
              <a:spcBef>
                <a:spcPts val="500"/>
              </a:spcBef>
              <a:defRPr sz="1200" i="1"/>
            </a:pPr>
            <a:r>
              <a:t>Wendy Faulenbach – Secretary</a:t>
            </a:r>
          </a:p>
          <a:p>
            <a:pPr>
              <a:spcBef>
                <a:spcPts val="500"/>
              </a:spcBef>
              <a:defRPr sz="1200" i="1"/>
            </a:pPr>
            <a:r>
              <a:t>Stephen Confortini</a:t>
            </a:r>
          </a:p>
          <a:p>
            <a:pPr>
              <a:spcBef>
                <a:spcPts val="500"/>
              </a:spcBef>
              <a:defRPr sz="1200" i="1"/>
            </a:pPr>
            <a:r>
              <a:t>Chris Cosgrove</a:t>
            </a:r>
          </a:p>
          <a:p>
            <a:pPr>
              <a:spcBef>
                <a:spcPts val="500"/>
              </a:spcBef>
              <a:defRPr sz="1200" i="1"/>
            </a:pPr>
            <a:r>
              <a:t>Joseph Degregorio</a:t>
            </a:r>
          </a:p>
          <a:p>
            <a:pPr>
              <a:spcBef>
                <a:spcPts val="500"/>
              </a:spcBef>
              <a:defRPr sz="1200" i="1"/>
            </a:pPr>
            <a:r>
              <a:t>Michael Sennello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Major Recommendations</a:t>
            </a:r>
          </a:p>
        </p:txBody>
      </p:sp>
      <p:sp>
        <p:nvSpPr>
          <p:cNvPr id="18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87718" cy="4876800"/>
          </a:xfrm>
          <a:prstGeom prst="rect">
            <a:avLst/>
          </a:prstGeom>
        </p:spPr>
        <p:txBody>
          <a:bodyPr/>
          <a:lstStyle/>
          <a:p>
            <a:pPr marL="175564" indent="-175564" defTabSz="877823">
              <a:defRPr sz="2304"/>
            </a:pPr>
            <a:r>
              <a:t>Facility Specific</a:t>
            </a:r>
          </a:p>
          <a:p>
            <a:pPr marL="438911" indent="-304800" defTabSz="438911">
              <a:spcBef>
                <a:spcPts val="0"/>
              </a:spcBef>
              <a:buClr>
                <a:srgbClr val="292934"/>
              </a:buClr>
              <a:buSzPct val="100000"/>
              <a:defRPr sz="1919"/>
            </a:pPr>
            <a:r>
              <a:t>Consider reuse of vacant space at the historic East Street School.  Address cupola and roof issues as soon as possible.</a:t>
            </a:r>
          </a:p>
          <a:p>
            <a:pPr marL="438911" indent="-304800" defTabSz="438911">
              <a:spcBef>
                <a:spcPts val="0"/>
              </a:spcBef>
              <a:buClr>
                <a:srgbClr val="292934"/>
              </a:buClr>
              <a:buSzPct val="100000"/>
              <a:defRPr sz="1919"/>
            </a:pPr>
            <a:r>
              <a:t>Determine what should be done with the extensive amount of vacant space at JPS. This building, by far, has the most unused space.</a:t>
            </a:r>
          </a:p>
          <a:p>
            <a:pPr marL="438911" indent="-304800" defTabSz="438911">
              <a:spcBef>
                <a:spcPts val="0"/>
              </a:spcBef>
              <a:buClr>
                <a:srgbClr val="292934"/>
              </a:buClr>
              <a:buSzPct val="100000"/>
              <a:defRPr sz="1919"/>
            </a:pPr>
            <a:r>
              <a:t>Consider retaining the 25 Church Street property due to its strategic downtown location but find a good use for it.  Uses could be as an annex to town hall, parking or a tie-in to the library project.</a:t>
            </a:r>
          </a:p>
          <a:p>
            <a:pPr marL="438911" indent="-304800" defTabSz="438911">
              <a:spcBef>
                <a:spcPts val="0"/>
              </a:spcBef>
              <a:buClr>
                <a:srgbClr val="292934"/>
              </a:buClr>
              <a:buSzPct val="100000"/>
              <a:defRPr sz="1919"/>
            </a:pPr>
            <a:r>
              <a:t>Connect Sullivan Farm to the public water supply.  The existing situation costs money and wastes time.</a:t>
            </a:r>
          </a:p>
          <a:p>
            <a:pPr marL="438911" indent="-304800" defTabSz="438911">
              <a:spcBef>
                <a:spcPts val="0"/>
              </a:spcBef>
              <a:buClr>
                <a:srgbClr val="292934"/>
              </a:buClr>
              <a:buSzPct val="100000"/>
              <a:defRPr sz="1919"/>
            </a:pPr>
            <a:r>
              <a:t>The Parks and Rec storage condominium could likely be consolidated into other facilities. </a:t>
            </a:r>
          </a:p>
          <a:p>
            <a:pPr marL="438911" indent="-304800" defTabSz="438911">
              <a:spcBef>
                <a:spcPts val="0"/>
              </a:spcBef>
              <a:buClr>
                <a:srgbClr val="292934"/>
              </a:buClr>
              <a:buSzPct val="100000"/>
              <a:defRPr sz="1919"/>
            </a:pPr>
            <a:r>
              <a:t>Reallocate the Town Hall office space formerly occupied by the Probate Court; Renovate small, vacant, lower-level rooms.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Major Recommendations</a:t>
            </a:r>
          </a:p>
        </p:txBody>
      </p:sp>
      <p:sp>
        <p:nvSpPr>
          <p:cNvPr id="18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87718" cy="4876800"/>
          </a:xfrm>
          <a:prstGeom prst="rect">
            <a:avLst/>
          </a:prstGeom>
        </p:spPr>
        <p:txBody>
          <a:bodyPr/>
          <a:lstStyle/>
          <a:p>
            <a:r>
              <a:t>Facility Specific (continued)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Consider modernizing the storage area for paints and cleaning supplies at Church Street Barn #2. 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Evaluate the feasibility of relocating DPW during the riverfront master planning and POCD processes. 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Rehabilitate the town’s iconic symbol, the village green bandstand.  It needs repair and the lighting is very poor.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Final Report</a:t>
            </a:r>
          </a:p>
        </p:txBody>
      </p:sp>
      <p:pic>
        <p:nvPicPr>
          <p:cNvPr id="191" name="Content Placeholder 3" descr="Content Placeholder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1524000"/>
            <a:ext cx="3768725" cy="487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Object 4" descr="Object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0" y="1930400"/>
            <a:ext cx="3140075" cy="406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Committee Comments on Future</a:t>
            </a:r>
          </a:p>
        </p:txBody>
      </p:sp>
      <p:sp>
        <p:nvSpPr>
          <p:cNvPr id="19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87718" cy="4876800"/>
          </a:xfrm>
          <a:prstGeom prst="rect">
            <a:avLst/>
          </a:prstGeom>
        </p:spPr>
        <p:txBody>
          <a:bodyPr/>
          <a:lstStyle/>
          <a:p>
            <a:r>
              <a:t>The village center is one of our biggest assets.  We should grow utilization in this area. Government services in the downtown add to the vitality of this area.</a:t>
            </a:r>
          </a:p>
          <a:p>
            <a:r>
              <a:t>Any movements should consider synergies between departments while driving for more space and operational efficiency and improving the public’s interaction with the town. </a:t>
            </a:r>
            <a:endParaRPr sz="2000"/>
          </a:p>
          <a:p>
            <a:r>
              <a:t>Time has allowed the town to spread into additional spaces without taking proper inventory (records, junk, clutter) and being efficient in space usage. Clean up.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Town Facilities Utilization</a:t>
            </a:r>
          </a:p>
        </p:txBody>
      </p:sp>
      <p:sp>
        <p:nvSpPr>
          <p:cNvPr id="202" name="Subtitl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Questions?</a:t>
            </a:r>
          </a:p>
        </p:txBody>
      </p:sp>
      <p:pic>
        <p:nvPicPr>
          <p:cNvPr id="20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1200" y="3594272"/>
            <a:ext cx="2946400" cy="1911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Charter</a:t>
            </a:r>
          </a:p>
        </p:txBody>
      </p:sp>
      <p:sp>
        <p:nvSpPr>
          <p:cNvPr id="14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6781800" cy="4876800"/>
          </a:xfrm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Created at February 26, 2018 Town Council meeting.</a:t>
            </a:r>
          </a:p>
          <a:p>
            <a:pPr>
              <a:defRPr i="1"/>
            </a:pPr>
            <a:r>
              <a:t>Charged with accessing the utilization of all structural assets owned by the town.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Work Performed</a:t>
            </a:r>
          </a:p>
        </p:txBody>
      </p:sp>
      <p:sp>
        <p:nvSpPr>
          <p:cNvPr id="14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6781800" cy="4876800"/>
          </a:xfrm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Created and reviewed the list of properties to be considered</a:t>
            </a:r>
          </a:p>
          <a:p>
            <a:pPr>
              <a:defRPr i="1"/>
            </a:pPr>
            <a:r>
              <a:t>Surveyed departments on the state of their facilities</a:t>
            </a:r>
          </a:p>
          <a:p>
            <a:pPr>
              <a:defRPr i="1"/>
            </a:pPr>
            <a:r>
              <a:t>Where possible, interviewed staff and gathered other information about the properties </a:t>
            </a:r>
          </a:p>
          <a:p>
            <a:pPr>
              <a:defRPr i="1"/>
            </a:pPr>
            <a:r>
              <a:t>Toured all properties</a:t>
            </a:r>
          </a:p>
          <a:p>
            <a:pPr>
              <a:defRPr i="1"/>
            </a:pPr>
            <a:r>
              <a:t>Compiled all information</a:t>
            </a:r>
          </a:p>
          <a:p>
            <a:pPr>
              <a:defRPr i="1"/>
            </a:pPr>
            <a:r>
              <a:t>Discussed recommendations (Major and other)</a:t>
            </a:r>
          </a:p>
          <a:p>
            <a:pPr>
              <a:defRPr i="1"/>
            </a:pPr>
            <a:r>
              <a:t>Wrote final report to be issued after final edits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Properties</a:t>
            </a:r>
          </a:p>
        </p:txBody>
      </p:sp>
      <p:sp>
        <p:nvSpPr>
          <p:cNvPr id="1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12900"/>
            <a:ext cx="6781800" cy="4876800"/>
          </a:xfrm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28 distinct properties</a:t>
            </a:r>
          </a:p>
          <a:p>
            <a:pPr>
              <a:defRPr i="1"/>
            </a:pPr>
            <a:r>
              <a:t>48 individual buildings </a:t>
            </a:r>
          </a:p>
          <a:p>
            <a:pPr>
              <a:defRPr i="1"/>
            </a:pPr>
            <a:r>
              <a:t>$17,800,000 assessed building value</a:t>
            </a:r>
          </a:p>
          <a:p>
            <a:pPr>
              <a:defRPr i="1"/>
            </a:pPr>
            <a:r>
              <a:t>$15,600,000 assessed land value</a:t>
            </a:r>
          </a:p>
          <a:p>
            <a:pPr>
              <a:defRPr i="1"/>
            </a:pPr>
            <a:r>
              <a:t>252,500 square feet of space</a:t>
            </a:r>
          </a:p>
          <a:p>
            <a:pPr>
              <a:defRPr i="1"/>
            </a:pPr>
            <a:r>
              <a:t>85 acres not counting Sullivan Farm or shooting range</a:t>
            </a:r>
          </a:p>
          <a:p>
            <a:pPr>
              <a:defRPr i="1"/>
            </a:pPr>
            <a:r>
              <a:t>8 buildings date from the 1800s </a:t>
            </a:r>
          </a:p>
          <a:p>
            <a:pPr>
              <a:defRPr i="1"/>
            </a:pPr>
            <a:r>
              <a:t>Since 1989 only 2 buildings have been built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Properties</a:t>
            </a:r>
          </a:p>
        </p:txBody>
      </p:sp>
      <p:graphicFrame>
        <p:nvGraphicFramePr>
          <p:cNvPr id="158" name="Table"/>
          <p:cNvGraphicFramePr/>
          <p:nvPr/>
        </p:nvGraphicFramePr>
        <p:xfrm>
          <a:off x="844550" y="1691639"/>
          <a:ext cx="2353857" cy="463296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2353857"/>
              </a:tblGrid>
              <a:tr h="190500">
                <a:tc>
                  <a:txBody>
                    <a:bodyPr/>
                    <a:lstStyle/>
                    <a:p>
                      <a:pPr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Pump Station #4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20 Church St Red Barn 1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20 Church Street Red Barn 2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25 Church St east barn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25 Church St west barn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25 Church St.  main building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Ambulance Headquarters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Animal Control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Bridge St. - former post office bldg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Clatter Valley PD Shooting Range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1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2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3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4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5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Braden Building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Truck wash building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DPW Salt Barn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Catherine Lillis Building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Facilities Maintenance Bldg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Gaylordsville School House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Geiger Radio Building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Lanesville Fire Station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Library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9" name="Table"/>
          <p:cNvGraphicFramePr/>
          <p:nvPr/>
        </p:nvGraphicFramePr>
        <p:xfrm>
          <a:off x="3816350" y="1691639"/>
          <a:ext cx="2353857" cy="463296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353857"/>
              </a:tblGrid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Lynn Deming Barn at Road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Lynn Deming beachfront shed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Lynn Deming Guard House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Lynn Deming Lifeguard Shack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Lynn Deming Workshop/Garage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Lynn Deming Open Pavilion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Lynn Deming Restrooms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Northville School House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Parks and Rec. Condo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Pettibone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Police Dept.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Railroad Station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Recycling center fabric canopy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Recycling Center office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Recycling Center plastic shed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Recycling center wooden shed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Richmond Center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Sullivan Farm Brown Barn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Sullivan Farm High Tunnel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Sullivan Farm Main Barn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Sullivan Farm Pole Barn/ garage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Sullivan Farm Sugarhouse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The Maxx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AAAAAA"/>
                      </a:solidFill>
                      <a:miter lim="400000"/>
                    </a:lnB>
                    <a:noFill/>
                  </a:tcPr>
                </a:tc>
              </a:tr>
              <a:tr h="187610"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+mn-lt"/>
                          <a:ea typeface="+mn-ea"/>
                          <a:cs typeface="+mn-cs"/>
                          <a:sym typeface="Calibri"/>
                        </a:rPr>
                        <a:t>Town Hall</a:t>
                      </a:r>
                    </a:p>
                  </a:txBody>
                  <a:tcPr marL="25400" marR="25400" marT="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Department Survey Summary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87718" cy="4876800"/>
          </a:xfrm>
          <a:prstGeom prst="rect">
            <a:avLst/>
          </a:prstGeom>
        </p:spPr>
        <p:txBody>
          <a:bodyPr/>
          <a:lstStyle/>
          <a:p>
            <a:r>
              <a:t>Scale of 1 – 5 (including NA)</a:t>
            </a:r>
          </a:p>
          <a:p>
            <a:r>
              <a:t>A response of “3” is  considered “acceptable” </a:t>
            </a:r>
          </a:p>
          <a:p>
            <a:r>
              <a:t>Overall least satisfied with HVAC</a:t>
            </a:r>
          </a:p>
          <a:p>
            <a:r>
              <a:t>Overall most satisfied with IT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t>Town Hall HVAC appears to be an issue for many.</a:t>
            </a:r>
          </a:p>
        </p:txBody>
      </p:sp>
      <p:pic>
        <p:nvPicPr>
          <p:cNvPr id="16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4038600"/>
            <a:ext cx="6914213" cy="1143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Key Findings</a:t>
            </a:r>
          </a:p>
        </p:txBody>
      </p:sp>
      <p:sp>
        <p:nvSpPr>
          <p:cNvPr id="1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87718" cy="4876800"/>
          </a:xfrm>
          <a:prstGeom prst="rect">
            <a:avLst/>
          </a:prstGeom>
        </p:spPr>
        <p:txBody>
          <a:bodyPr/>
          <a:lstStyle/>
          <a:p>
            <a:pPr marL="173735" indent="-173735" defTabSz="868680">
              <a:defRPr sz="2280"/>
            </a:pPr>
            <a:r>
              <a:t>Approximately 45,600 sf (18% of total) is vacant:</a:t>
            </a:r>
          </a:p>
          <a:p>
            <a:pPr marL="434340" lvl="1" indent="-173735" defTabSz="868680">
              <a:spcBef>
                <a:spcPts val="400"/>
              </a:spcBef>
              <a:defRPr sz="1900"/>
            </a:pPr>
            <a:r>
              <a:t>Pump Station #4 -- 6,000 sf</a:t>
            </a:r>
          </a:p>
          <a:p>
            <a:pPr marL="434340" lvl="1" indent="-173735" defTabSz="868680">
              <a:spcBef>
                <a:spcPts val="400"/>
              </a:spcBef>
              <a:defRPr sz="1900"/>
            </a:pPr>
            <a:r>
              <a:t>Pettibone – 25,000 sf (54% of total) plus kitchen, library, cafeteria, gymnasium</a:t>
            </a:r>
          </a:p>
          <a:p>
            <a:pPr marL="434340" lvl="1" indent="-173735" defTabSz="868680">
              <a:spcBef>
                <a:spcPts val="400"/>
              </a:spcBef>
              <a:defRPr sz="1900"/>
            </a:pPr>
            <a:r>
              <a:t>25 Church Street – 2,000 out of 4,000 sf total, plus downstairs lightly used</a:t>
            </a:r>
          </a:p>
          <a:p>
            <a:pPr marL="434340" lvl="1" indent="-173735" defTabSz="868680">
              <a:spcBef>
                <a:spcPts val="400"/>
              </a:spcBef>
              <a:defRPr sz="1900"/>
            </a:pPr>
            <a:r>
              <a:t>Bridge Street – 1,300 sf lower level</a:t>
            </a:r>
          </a:p>
          <a:p>
            <a:pPr marL="434340" lvl="1" indent="-173735" defTabSz="868680">
              <a:spcBef>
                <a:spcPts val="400"/>
              </a:spcBef>
              <a:defRPr sz="1900"/>
            </a:pPr>
            <a:r>
              <a:t>Town Hall – 1,000 sf former court offices and lower level space</a:t>
            </a:r>
          </a:p>
          <a:p>
            <a:pPr marL="434340" lvl="1" indent="-173735" defTabSz="868680">
              <a:spcBef>
                <a:spcPts val="400"/>
              </a:spcBef>
              <a:defRPr sz="1900"/>
            </a:pPr>
            <a:r>
              <a:t>Richmond Center – 5,300 sf top floor</a:t>
            </a:r>
          </a:p>
          <a:p>
            <a:pPr marL="434340" lvl="1" indent="-173735" defTabSz="868680">
              <a:spcBef>
                <a:spcPts val="400"/>
              </a:spcBef>
              <a:defRPr sz="1900"/>
            </a:pPr>
            <a:r>
              <a:t>East Street – 5,000 sf plus gymnasium</a:t>
            </a:r>
          </a:p>
          <a:p>
            <a:pPr marL="173735" indent="-173735" defTabSz="868680">
              <a:lnSpc>
                <a:spcPct val="90000"/>
              </a:lnSpc>
              <a:spcBef>
                <a:spcPts val="400"/>
              </a:spcBef>
              <a:defRPr sz="1900"/>
            </a:pPr>
            <a:r>
              <a:t>The Police Department female locker room is inadequate for staff.</a:t>
            </a:r>
          </a:p>
          <a:p>
            <a:pPr marL="173735" indent="-173735" defTabSz="868680">
              <a:lnSpc>
                <a:spcPct val="90000"/>
              </a:lnSpc>
              <a:spcBef>
                <a:spcPts val="400"/>
              </a:spcBef>
              <a:defRPr sz="1900"/>
            </a:pPr>
            <a:r>
              <a:t>Some offices in Town Hall are crowded</a:t>
            </a:r>
          </a:p>
          <a:p>
            <a:pPr marL="173735" indent="-173735" defTabSz="868680">
              <a:lnSpc>
                <a:spcPct val="90000"/>
              </a:lnSpc>
              <a:spcBef>
                <a:spcPts val="400"/>
              </a:spcBef>
              <a:defRPr sz="1900"/>
            </a:pPr>
            <a:r>
              <a:t>DPW operations are hampered at its current location and renovations at that site are challenging, at best.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Major Recommendations</a:t>
            </a:r>
          </a:p>
        </p:txBody>
      </p:sp>
      <p:sp>
        <p:nvSpPr>
          <p:cNvPr id="17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87718" cy="4876800"/>
          </a:xfrm>
          <a:prstGeom prst="rect">
            <a:avLst/>
          </a:prstGeom>
        </p:spPr>
        <p:txBody>
          <a:bodyPr/>
          <a:lstStyle/>
          <a:p>
            <a:r>
              <a:t>General 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Change the town financial system so utility costs can be evaluated by department and/or building.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All sub-committees examining town assets should collaborate and share information. (Rec Fields, Community Center, Library, Riverfront Revitalization)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Create a centralized scheduling platform for shared spaces (gyms, meeting rooms, kitchens etc) across all town entities including BoE, Library, Youth Agency, Parks &amp; Rec, and Mayor’s office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Major Recommendations</a:t>
            </a:r>
          </a:p>
        </p:txBody>
      </p:sp>
      <p:sp>
        <p:nvSpPr>
          <p:cNvPr id="17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55600" y="1608014"/>
            <a:ext cx="7287718" cy="4876801"/>
          </a:xfrm>
          <a:prstGeom prst="rect">
            <a:avLst/>
          </a:prstGeom>
        </p:spPr>
        <p:txBody>
          <a:bodyPr/>
          <a:lstStyle/>
          <a:p>
            <a:r>
              <a:t>General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Develop a centralized approach to managing and archiving records across all departments. Records and archive storage use significant space in multiple offices.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Consider consolidating maintenance areas and workshops to reduce duplicative facilities. 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Consider the library’s expansion plans when deciding if any additional meeting space is necessary elsewhere.</a:t>
            </a:r>
          </a:p>
          <a:p>
            <a:pPr marL="457200" lvl="1" indent="-182879">
              <a:spcBef>
                <a:spcPts val="400"/>
              </a:spcBef>
              <a:defRPr sz="2000"/>
            </a:pPr>
            <a:r>
              <a:t>Develop a long-term strategic plan outlining the use and direction of town facilities. Avoid spur of the moment, piecemeal planning. 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2000"/>
            </a:pPr>
            <a:r>
              <a:t>Continue to seek out synergies between DPW and Parks and Rec. for shared use of facilities and equipment.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1222</Words>
  <Application>Microsoft Office PowerPoint</Application>
  <PresentationFormat>On-screen Show (4:3)</PresentationFormat>
  <Paragraphs>156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Town Facilities Utilization</vt:lpstr>
      <vt:lpstr>Charter</vt:lpstr>
      <vt:lpstr>Work Performed</vt:lpstr>
      <vt:lpstr>Properties</vt:lpstr>
      <vt:lpstr>Properties</vt:lpstr>
      <vt:lpstr>Department Survey Summary</vt:lpstr>
      <vt:lpstr>Key Findings</vt:lpstr>
      <vt:lpstr>Major Recommendations</vt:lpstr>
      <vt:lpstr>Major Recommendations</vt:lpstr>
      <vt:lpstr>Major Recommendations</vt:lpstr>
      <vt:lpstr>Major Recommendations</vt:lpstr>
      <vt:lpstr>Final Report</vt:lpstr>
      <vt:lpstr>Committee Comments on Future</vt:lpstr>
      <vt:lpstr>Town Facilities Utilization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Facilities Utilization</dc:title>
  <dc:creator>Dianne Littlefield</dc:creator>
  <cp:lastModifiedBy>Dianne Littlefield</cp:lastModifiedBy>
  <cp:revision>1</cp:revision>
  <cp:lastPrinted>2018-10-18T17:46:25Z</cp:lastPrinted>
  <dcterms:modified xsi:type="dcterms:W3CDTF">2018-10-18T17:51:33Z</dcterms:modified>
</cp:coreProperties>
</file>