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63" r:id="rId3"/>
    <p:sldId id="261" r:id="rId4"/>
    <p:sldId id="303" r:id="rId5"/>
    <p:sldId id="305" r:id="rId6"/>
    <p:sldId id="283" r:id="rId7"/>
    <p:sldId id="282" r:id="rId8"/>
    <p:sldId id="281" r:id="rId9"/>
    <p:sldId id="306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2" r:id="rId18"/>
    <p:sldId id="271" r:id="rId19"/>
    <p:sldId id="269" r:id="rId20"/>
    <p:sldId id="270" r:id="rId21"/>
    <p:sldId id="294" r:id="rId22"/>
    <p:sldId id="295" r:id="rId23"/>
    <p:sldId id="296" r:id="rId24"/>
    <p:sldId id="297" r:id="rId25"/>
    <p:sldId id="307" r:id="rId26"/>
    <p:sldId id="298" r:id="rId27"/>
    <p:sldId id="299" r:id="rId28"/>
    <p:sldId id="300" r:id="rId2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mo1" initials="j" lastIdx="17" clrIdx="0">
    <p:extLst/>
  </p:cmAuthor>
  <p:cmAuthor id="2" name="Carole Shea" initials="C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F72B09"/>
    <a:srgbClr val="FF6600"/>
    <a:srgbClr val="DC6540"/>
    <a:srgbClr val="F79D25"/>
    <a:srgbClr val="BA4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118" d="100"/>
          <a:sy n="118" d="100"/>
        </p:scale>
        <p:origin x="-3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3342" cy="467071"/>
          </a:xfrm>
          <a:prstGeom prst="rect">
            <a:avLst/>
          </a:prstGeom>
        </p:spPr>
        <p:txBody>
          <a:bodyPr vert="horz" lIns="93302" tIns="46650" rIns="93302" bIns="4665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2" cy="467071"/>
          </a:xfrm>
          <a:prstGeom prst="rect">
            <a:avLst/>
          </a:prstGeom>
        </p:spPr>
        <p:txBody>
          <a:bodyPr vert="horz" lIns="93302" tIns="46650" rIns="93302" bIns="46650" rtlCol="0"/>
          <a:lstStyle>
            <a:lvl1pPr algn="r">
              <a:defRPr sz="1300"/>
            </a:lvl1pPr>
          </a:lstStyle>
          <a:p>
            <a:fld id="{FEF31343-893C-4218-8E13-E7AAEC7FC76A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2" tIns="46650" rIns="93302" bIns="466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3302" tIns="46650" rIns="93302" bIns="466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2030"/>
            <a:ext cx="3043342" cy="467070"/>
          </a:xfrm>
          <a:prstGeom prst="rect">
            <a:avLst/>
          </a:prstGeom>
        </p:spPr>
        <p:txBody>
          <a:bodyPr vert="horz" lIns="93302" tIns="46650" rIns="93302" bIns="4665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2" cy="467070"/>
          </a:xfrm>
          <a:prstGeom prst="rect">
            <a:avLst/>
          </a:prstGeom>
        </p:spPr>
        <p:txBody>
          <a:bodyPr vert="horz" lIns="93302" tIns="46650" rIns="93302" bIns="46650" rtlCol="0" anchor="b"/>
          <a:lstStyle>
            <a:lvl1pPr algn="r">
              <a:defRPr sz="1300"/>
            </a:lvl1pPr>
          </a:lstStyle>
          <a:p>
            <a:fld id="{0909CD7C-974B-451D-9021-A34D6B694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8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07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27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50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09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53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26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89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0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92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0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0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51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054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47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89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34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2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55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17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1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3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CD7C-974B-451D-9021-A34D6B694D1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3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1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7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1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3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521532" y="6317687"/>
            <a:ext cx="9072615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2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3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093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5063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521532" y="6317687"/>
            <a:ext cx="9072615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3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369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2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2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1967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290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22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76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243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17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7451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10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1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1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4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8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0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0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44B55-5A23-4788-931D-4504D5360382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37B4-96EA-4120-B121-831469FF1D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3" y="6421689"/>
            <a:ext cx="1637267" cy="2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4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F5F5F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945" y="1157822"/>
            <a:ext cx="10697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Interim Findings Report</a:t>
            </a:r>
          </a:p>
          <a:p>
            <a:pPr algn="ctr"/>
            <a:r>
              <a:rPr lang="en-US" sz="48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Community Center Committee</a:t>
            </a:r>
          </a:p>
          <a:p>
            <a:pPr algn="ctr"/>
            <a:r>
              <a:rPr lang="en-US" sz="48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September 10, 2018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895" y="4448122"/>
            <a:ext cx="2127688" cy="20606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3379" y="5301348"/>
            <a:ext cx="7972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4" algn="ctr"/>
            <a:r>
              <a:rPr lang="en-US" sz="2800" u="sng" dirty="0" smtClean="0">
                <a:solidFill>
                  <a:prstClr val="black"/>
                </a:solidFill>
              </a:rPr>
              <a:t>History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u="sng" dirty="0" smtClean="0">
                <a:solidFill>
                  <a:prstClr val="black"/>
                </a:solidFill>
              </a:rPr>
              <a:t>Precedent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u="sng" dirty="0" smtClean="0">
                <a:solidFill>
                  <a:prstClr val="black"/>
                </a:solidFill>
              </a:rPr>
              <a:t>Utilization</a:t>
            </a:r>
          </a:p>
          <a:p>
            <a:pPr marL="857250" lvl="4" algn="ctr"/>
            <a:r>
              <a:rPr lang="en-US" sz="2800" u="sng" dirty="0" smtClean="0">
                <a:solidFill>
                  <a:prstClr val="black"/>
                </a:solidFill>
              </a:rPr>
              <a:t>Outreach &amp; Feedback</a:t>
            </a:r>
            <a:endParaRPr lang="en-US" sz="28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History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34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The Senior Center serves it’s clients very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In some Towns, the Senior Center is the only CC, or part of a multi-agency facility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The Merryall CC was founded in 1951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Focus is on performing artists, readings, speakers, and education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Run by a Board of Directors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Unique example how a specialized center can serve its community</a:t>
            </a:r>
          </a:p>
        </p:txBody>
      </p:sp>
    </p:spTree>
    <p:extLst>
      <p:ext uri="{BB962C8B-B14F-4D97-AF65-F5344CB8AC3E}">
        <p14:creationId xmlns:p14="http://schemas.microsoft.com/office/powerpoint/2010/main" val="14257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Precedent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222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How do similar Towns compare to New Milford?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CCC used two groups of Towns for comparison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8 Towns that abut New Milford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22 Towns in Educational Reference Group D, developed by the State of CT, which New Milford is part of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It compares Towns with similar demographic characteristics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Analysis included a 20 item questionnaire and reviewing the various Town’s websites</a:t>
            </a:r>
          </a:p>
        </p:txBody>
      </p:sp>
    </p:spTree>
    <p:extLst>
      <p:ext uri="{BB962C8B-B14F-4D97-AF65-F5344CB8AC3E}">
        <p14:creationId xmlns:p14="http://schemas.microsoft.com/office/powerpoint/2010/main" val="3878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Precedent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350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Multiple Definitions of “Community Center”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Multiple ways to organize how services are provided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Size varies from 800 s.f. to 50,000 s.f.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20 Towns do not have a dedicated CC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6 Towns focus primarily on outdoor athletic facilities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At least 3 Towns have CC combined with, or located in, other municipal buildings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4 Towns have the Senior Center as the only CC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58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Precedent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827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10 Towns have centralized, dedicated CC facility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Some notable Town investments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Wallingford: Renovated office building; 50,000 s.f.; Agencies &amp; Recreation; $2.3 million cost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Branford: Renovating 33,000 s.f. mixed use facility; $12.5 million cost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Newington: Voters approved $28.5 million to replace Town Hall and include CC, Town Offices, Board of Ed; Voter support nearly 2:1 in favor</a:t>
            </a:r>
          </a:p>
        </p:txBody>
      </p:sp>
    </p:spTree>
    <p:extLst>
      <p:ext uri="{BB962C8B-B14F-4D97-AF65-F5344CB8AC3E}">
        <p14:creationId xmlns:p14="http://schemas.microsoft.com/office/powerpoint/2010/main" val="29175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Precedent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929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2 Towns with Swimming Pools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Shelton &amp; North Haven have indoor pools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None of the facilities have an outdoor pool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3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Not-For-Profit CC Examples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Brookfield: YMCA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Sherman: JCC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Stonington: Beach, sports facilities, playground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3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Precedent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83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Goal of Study and Moving Forward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Goal: Estimate size and costs for New Milford based upon similar facilities in similar Towns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Size and Cost for New Milford cannot be accurately projected until a number of factors are determined: programs</a:t>
            </a:r>
            <a:r>
              <a:rPr lang="en-US" sz="3200" dirty="0"/>
              <a:t>;</a:t>
            </a:r>
            <a:r>
              <a:rPr lang="en-US" sz="3200" dirty="0" smtClean="0"/>
              <a:t> departments; design or renovation</a:t>
            </a:r>
          </a:p>
        </p:txBody>
      </p:sp>
    </p:spTree>
    <p:extLst>
      <p:ext uri="{BB962C8B-B14F-4D97-AF65-F5344CB8AC3E}">
        <p14:creationId xmlns:p14="http://schemas.microsoft.com/office/powerpoint/2010/main" val="27409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Utilization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3184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The task of the Utilization Sub-Committee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 look at current space and future need requirements for Town Agencies</a:t>
            </a:r>
            <a:endParaRPr lang="en-US" sz="2800" dirty="0" smtClean="0"/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Potential new users/tenants of a CC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Potential revenues from non-profit tenants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65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Utilization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364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At the JPCC, the following Town Departments are Tenants: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Parks and Rec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5,043 sq. ft. + 2,025 sq. ft. in 3 temporary </a:t>
            </a:r>
            <a:r>
              <a:rPr lang="en-US" sz="2800" dirty="0" smtClean="0"/>
              <a:t>rooms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Gymnasium/Stage </a:t>
            </a:r>
            <a:r>
              <a:rPr lang="en-US" sz="2800" dirty="0"/>
              <a:t>– 4,941 sf occupant load 706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Social Services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4768 s.f., which includes Town </a:t>
            </a:r>
            <a:r>
              <a:rPr lang="en-US" sz="3200" dirty="0"/>
              <a:t>F</a:t>
            </a:r>
            <a:r>
              <a:rPr lang="en-US" sz="3200" dirty="0" smtClean="0"/>
              <a:t>ood Shelf</a:t>
            </a:r>
          </a:p>
        </p:txBody>
      </p:sp>
    </p:spTree>
    <p:extLst>
      <p:ext uri="{BB962C8B-B14F-4D97-AF65-F5344CB8AC3E}">
        <p14:creationId xmlns:p14="http://schemas.microsoft.com/office/powerpoint/2010/main" val="30964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Utilization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JPCC Tenants, cont.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Youth Agency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9,282 sq. ft. in JPCC plus 8,000 sq. ft. at Maxx, and approx. 2,000 sf shop and storage at East Street.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Maxx: 8000 s.f.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CERT: 750 s.f.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Cafeteria – shared 2640 s.f.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Total Space: 37499 s.f.</a:t>
            </a:r>
            <a:endParaRPr lang="en-US" sz="3400" dirty="0"/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29449 s.f. in JPCC; 8000 in Maxx</a:t>
            </a:r>
          </a:p>
        </p:txBody>
      </p:sp>
    </p:spTree>
    <p:extLst>
      <p:ext uri="{BB962C8B-B14F-4D97-AF65-F5344CB8AC3E}">
        <p14:creationId xmlns:p14="http://schemas.microsoft.com/office/powerpoint/2010/main" val="5831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Utilization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995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Future Use and Utilization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Current Agencies satisfied with their space at JPCC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Potential New Users/Tenants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Robotics &amp; Beyond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Culinary School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Northville Amateur Radio Association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Literacy Volunteers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Thrift Mart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Other local groups (Boy and Girl Scouts, etc.)</a:t>
            </a:r>
          </a:p>
        </p:txBody>
      </p:sp>
    </p:spTree>
    <p:extLst>
      <p:ext uri="{BB962C8B-B14F-4D97-AF65-F5344CB8AC3E}">
        <p14:creationId xmlns:p14="http://schemas.microsoft.com/office/powerpoint/2010/main" val="32897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70" y="267902"/>
            <a:ext cx="11143512" cy="1054259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prstClr val="black"/>
                </a:solidFill>
              </a:rPr>
              <a:t>Overview – Community Center Committee</a:t>
            </a:r>
            <a:endParaRPr lang="en-US" sz="48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902" y="4730176"/>
            <a:ext cx="1920240" cy="18597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8385" y="1322161"/>
            <a:ext cx="9433375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Community Center </a:t>
            </a:r>
            <a:r>
              <a:rPr lang="en-US" sz="3200" dirty="0" smtClean="0"/>
              <a:t>Committee (CCC) </a:t>
            </a:r>
            <a:r>
              <a:rPr lang="en-US" sz="3200" dirty="0"/>
              <a:t>has met since </a:t>
            </a:r>
            <a:r>
              <a:rPr lang="en-US" sz="3200" dirty="0" smtClean="0"/>
              <a:t>March 15, 2018, and </a:t>
            </a:r>
            <a:r>
              <a:rPr lang="en-US" sz="3200" dirty="0"/>
              <a:t>renewed for </a:t>
            </a:r>
            <a:r>
              <a:rPr lang="en-US" sz="3200" dirty="0" smtClean="0"/>
              <a:t>another six months on July 24, 2018</a:t>
            </a: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This overview includes the CCC’s process, findings, and request for funding an outside firm to conduct further in-depth study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Mayor </a:t>
            </a:r>
            <a:r>
              <a:rPr lang="en-US" sz="3200" dirty="0"/>
              <a:t>Bass </a:t>
            </a:r>
            <a:r>
              <a:rPr lang="en-US" sz="3200" dirty="0" smtClean="0"/>
              <a:t>indicated </a:t>
            </a:r>
            <a:r>
              <a:rPr lang="en-US" sz="3200" dirty="0"/>
              <a:t>support for such a </a:t>
            </a:r>
            <a:r>
              <a:rPr lang="en-US" sz="3200" dirty="0" smtClean="0"/>
              <a:t>study at the June 21, CCC meeting, &amp; Town Council members expressed interest at July 9, TC meeting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The full proposal is included for your review</a:t>
            </a:r>
          </a:p>
        </p:txBody>
      </p:sp>
    </p:spTree>
    <p:extLst>
      <p:ext uri="{BB962C8B-B14F-4D97-AF65-F5344CB8AC3E}">
        <p14:creationId xmlns:p14="http://schemas.microsoft.com/office/powerpoint/2010/main" val="8781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Utilization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09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prstClr val="black"/>
                </a:solidFill>
              </a:rPr>
              <a:t>Potential Revenue from New Users/Tenants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Hosting only Town Agencies does not generate rent revenue.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Most groups who have expressed interest in being housed in a CC have said they would pay rent.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Key Potential Tenants include Culinary School &amp; Thrift Mart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They contribute a great deal to New Milford through job training &amp; scholarships to NMHS Seniors</a:t>
            </a:r>
          </a:p>
        </p:txBody>
      </p:sp>
    </p:spTree>
    <p:extLst>
      <p:ext uri="{BB962C8B-B14F-4D97-AF65-F5344CB8AC3E}">
        <p14:creationId xmlns:p14="http://schemas.microsoft.com/office/powerpoint/2010/main" val="12833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Utilization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19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400" dirty="0" smtClean="0"/>
              <a:t>Findings: Potential New Users/Tenants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Culinary </a:t>
            </a:r>
            <a:r>
              <a:rPr lang="en-US" sz="2800" dirty="0" smtClean="0"/>
              <a:t>School: Wants JPCC kitchen space &amp; shared access to cafeteria</a:t>
            </a:r>
          </a:p>
          <a:p>
            <a:pPr marL="18288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Currently paying $1500/month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Thrift </a:t>
            </a:r>
            <a:r>
              <a:rPr lang="en-US" sz="2800" dirty="0" smtClean="0"/>
              <a:t>Mart: Wants 5 rooms (3,750 s.f.)</a:t>
            </a:r>
          </a:p>
          <a:p>
            <a:pPr marL="18288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illing to pay market rate.</a:t>
            </a:r>
          </a:p>
          <a:p>
            <a:pPr marL="18288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They donate approx. $100,000 to town entities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Robotics &amp; Beyond: Wants 1-2 classrooms with additional space for summer camp</a:t>
            </a:r>
          </a:p>
          <a:p>
            <a:pPr marL="18288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 pay roughly </a:t>
            </a:r>
            <a:r>
              <a:rPr lang="en-US" sz="2400" dirty="0"/>
              <a:t>$</a:t>
            </a:r>
            <a:r>
              <a:rPr lang="en-US" sz="2400" dirty="0" smtClean="0"/>
              <a:t>1000/month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Total potential space needs: 7,200 – 8700 s.f.</a:t>
            </a:r>
          </a:p>
        </p:txBody>
      </p:sp>
    </p:spTree>
    <p:extLst>
      <p:ext uri="{BB962C8B-B14F-4D97-AF65-F5344CB8AC3E}">
        <p14:creationId xmlns:p14="http://schemas.microsoft.com/office/powerpoint/2010/main" val="7792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Outreach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10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Conducted a month long survey of New Milford residents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Distributed online through email lists from:</a:t>
            </a:r>
            <a:endParaRPr lang="en-US" sz="3200" dirty="0"/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New Milford Public Library, Board of Ed, Social Services, Parks and Rec, Youth Agency, and Senior Center</a:t>
            </a:r>
            <a:endParaRPr lang="en-US" sz="2800" dirty="0"/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Received 1466 Responses online; 83 paper responses</a:t>
            </a:r>
          </a:p>
        </p:txBody>
      </p:sp>
    </p:spTree>
    <p:extLst>
      <p:ext uri="{BB962C8B-B14F-4D97-AF65-F5344CB8AC3E}">
        <p14:creationId xmlns:p14="http://schemas.microsoft.com/office/powerpoint/2010/main" val="34712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Outreach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292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Key Finding: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A majority of respondents, roughly 80%, expressed a desire for a Community Center in New Milford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This data is nearly the same as the 72% desire for a Community Center recorded in the 2010 POCD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This adds validity to both the 2010 and 2018 surveys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50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215900"/>
            <a:ext cx="9410700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Outreach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Respondents suggested a mix of services, including: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/>
              <a:t>G</a:t>
            </a:r>
            <a:r>
              <a:rPr lang="en-US" sz="3400" dirty="0" smtClean="0"/>
              <a:t>overnment agencies, Recreation, and Educational </a:t>
            </a:r>
            <a:r>
              <a:rPr lang="en-US" sz="3400" dirty="0"/>
              <a:t>O</a:t>
            </a:r>
            <a:r>
              <a:rPr lang="en-US" sz="3400" dirty="0" smtClean="0"/>
              <a:t>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These should be for residents of all 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88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Next Steps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CCC requests $18,500 for a professional firm to conduct workshops and a in-depth survey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Our research and multiple company proposals has lead us to choose Great Blue for this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As the CCC continues to seek community input, we will also take a serious look at options for a community center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New vs. Existing, mix of services, locations, various costs and upgrades</a:t>
            </a:r>
          </a:p>
        </p:txBody>
      </p:sp>
    </p:spTree>
    <p:extLst>
      <p:ext uri="{BB962C8B-B14F-4D97-AF65-F5344CB8AC3E}">
        <p14:creationId xmlns:p14="http://schemas.microsoft.com/office/powerpoint/2010/main" val="32543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Thank You!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3371991"/>
            <a:ext cx="928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2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70" y="267902"/>
            <a:ext cx="11143512" cy="1054259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prstClr val="black"/>
                </a:solidFill>
              </a:rPr>
              <a:t>Six Week Timeline – Proposed Vendor Study</a:t>
            </a:r>
            <a:endParaRPr lang="en-US" sz="48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902" y="4730176"/>
            <a:ext cx="1920240" cy="18597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9650" y="5803214"/>
            <a:ext cx="88972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CCC Renewal Through January 24,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50" y="1549757"/>
            <a:ext cx="8014244" cy="402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70" y="267902"/>
            <a:ext cx="11143512" cy="1054259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prstClr val="black"/>
                </a:solidFill>
              </a:rPr>
              <a:t>Charge</a:t>
            </a:r>
            <a:endParaRPr lang="en-US" sz="48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902" y="4730176"/>
            <a:ext cx="1920240" cy="18597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9650" y="1484967"/>
            <a:ext cx="9433375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Community Center Committee (CCC) Charge: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Study the feasibility of a NM Community Center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Recommend the CC’s composition, operational structure and finances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Recommend any steps needed to legally accomplish the creation of a CC</a:t>
            </a:r>
          </a:p>
        </p:txBody>
      </p:sp>
    </p:spTree>
    <p:extLst>
      <p:ext uri="{BB962C8B-B14F-4D97-AF65-F5344CB8AC3E}">
        <p14:creationId xmlns:p14="http://schemas.microsoft.com/office/powerpoint/2010/main" val="28070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Focus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997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The CCC studied four areas: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History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New Milford’s CCs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Precedent of Similar CT Towns: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CC; No CC; Composition; Facility Type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New Milford’s CC Utilization: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Current and Future Space Needs of Town agencies and </a:t>
            </a:r>
            <a:r>
              <a:rPr lang="en-US" sz="2800" dirty="0"/>
              <a:t>p</a:t>
            </a:r>
            <a:r>
              <a:rPr lang="en-US" sz="2800" dirty="0" smtClean="0"/>
              <a:t>otential users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Outreach &amp; Feedback: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Collection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/>
              <a:t>Analysis of Citizen </a:t>
            </a:r>
            <a:r>
              <a:rPr lang="en-US" sz="2800" dirty="0" smtClean="0"/>
              <a:t>Input Regarding </a:t>
            </a:r>
            <a:r>
              <a:rPr lang="en-US" sz="2800" dirty="0"/>
              <a:t>D</a:t>
            </a:r>
            <a:r>
              <a:rPr lang="en-US" sz="2800" dirty="0" smtClean="0"/>
              <a:t>esire for a CC &amp; Potential </a:t>
            </a:r>
            <a:r>
              <a:rPr lang="en-US" sz="2800" dirty="0"/>
              <a:t>E</a:t>
            </a:r>
            <a:r>
              <a:rPr lang="en-US" sz="2800" dirty="0" smtClean="0"/>
              <a:t>lements</a:t>
            </a:r>
          </a:p>
        </p:txBody>
      </p:sp>
    </p:spTree>
    <p:extLst>
      <p:ext uri="{BB962C8B-B14F-4D97-AF65-F5344CB8AC3E}">
        <p14:creationId xmlns:p14="http://schemas.microsoft.com/office/powerpoint/2010/main" val="25250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History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456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Four CCs have existed in New Milford: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Three run by the Town; One Privately managed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Town: 29 Church Street (Old Telephone Exchange); Senior Center; John </a:t>
            </a:r>
            <a:r>
              <a:rPr lang="en-US" sz="2800" dirty="0" err="1" smtClean="0"/>
              <a:t>Pettibone</a:t>
            </a:r>
            <a:r>
              <a:rPr lang="en-US" sz="2800" dirty="0" smtClean="0"/>
              <a:t> Community Center (JPCC)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Private: Merryall Community Center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Three of the four currently exist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Based upon the CCC’s research, New Milford is the only Town in CT to close or discontinue a CC</a:t>
            </a:r>
          </a:p>
        </p:txBody>
      </p:sp>
    </p:spTree>
    <p:extLst>
      <p:ext uri="{BB962C8B-B14F-4D97-AF65-F5344CB8AC3E}">
        <p14:creationId xmlns:p14="http://schemas.microsoft.com/office/powerpoint/2010/main" val="19586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History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Most Complete CC existed in the 1960’s and early 1970’s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Located at 29 Church Street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Parks and Rec was first Town Agency to occupy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Programs offered to all ages and provided various experiences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Youth programs included sports, arts &amp; crafts, a popular after school program including a game room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Adults had classes for personal and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9494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432175"/>
            <a:ext cx="9144000" cy="3298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794"/>
            <a:ext cx="9144000" cy="33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52" y="4797373"/>
            <a:ext cx="2127688" cy="20606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913" y="408317"/>
            <a:ext cx="7541654" cy="90667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History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0914" y="1529543"/>
            <a:ext cx="9289338" cy="5005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Why did the Community Center cease to exist?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Lack of Will on the part of the Town, public entities, and volunteer leadership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Town agencies moved into 29 Church St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Zoning, Health Department, and others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Parks &amp; Rec lost a lot of space due to these moves &amp; could no longer support most of the CC programs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The Teen Center remained open for a short while, but eventually closed due to space constraints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That was the end of the CC in New Milford</a:t>
            </a:r>
          </a:p>
        </p:txBody>
      </p:sp>
    </p:spTree>
    <p:extLst>
      <p:ext uri="{BB962C8B-B14F-4D97-AF65-F5344CB8AC3E}">
        <p14:creationId xmlns:p14="http://schemas.microsoft.com/office/powerpoint/2010/main" val="37876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17683</TotalTime>
  <Words>1328</Words>
  <Application>Microsoft Office PowerPoint</Application>
  <PresentationFormat>Custom</PresentationFormat>
  <Paragraphs>187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1_Office Theme</vt:lpstr>
      <vt:lpstr>PowerPoint Presentation</vt:lpstr>
      <vt:lpstr>Overview – Community Center Committee</vt:lpstr>
      <vt:lpstr>Six Week Timeline – Proposed Vendor Study</vt:lpstr>
      <vt:lpstr>Charge</vt:lpstr>
      <vt:lpstr>Focus</vt:lpstr>
      <vt:lpstr>History</vt:lpstr>
      <vt:lpstr>History</vt:lpstr>
      <vt:lpstr>PowerPoint Presentation</vt:lpstr>
      <vt:lpstr>History</vt:lpstr>
      <vt:lpstr>History</vt:lpstr>
      <vt:lpstr>Precedent</vt:lpstr>
      <vt:lpstr>Precedent</vt:lpstr>
      <vt:lpstr>Precedent</vt:lpstr>
      <vt:lpstr>Precedent</vt:lpstr>
      <vt:lpstr>Precedent</vt:lpstr>
      <vt:lpstr>Utilization</vt:lpstr>
      <vt:lpstr>Utilization</vt:lpstr>
      <vt:lpstr>Utilization</vt:lpstr>
      <vt:lpstr>Utilization</vt:lpstr>
      <vt:lpstr>Utilization</vt:lpstr>
      <vt:lpstr>Utilization</vt:lpstr>
      <vt:lpstr>Outreach</vt:lpstr>
      <vt:lpstr>Outreach</vt:lpstr>
      <vt:lpstr>PowerPoint Presentation</vt:lpstr>
      <vt:lpstr>Outreach</vt:lpstr>
      <vt:lpstr>Next Steps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Road Conditions</dc:title>
  <dc:creator>jomo1</dc:creator>
  <cp:lastModifiedBy>Dianne Littlefield</cp:lastModifiedBy>
  <cp:revision>276</cp:revision>
  <cp:lastPrinted>2018-09-18T14:36:42Z</cp:lastPrinted>
  <dcterms:created xsi:type="dcterms:W3CDTF">2018-01-06T15:49:27Z</dcterms:created>
  <dcterms:modified xsi:type="dcterms:W3CDTF">2018-09-18T14:38:26Z</dcterms:modified>
</cp:coreProperties>
</file>