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7" r:id="rId3"/>
    <p:sldId id="259" r:id="rId4"/>
    <p:sldId id="262" r:id="rId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00" autoAdjust="0"/>
  </p:normalViewPr>
  <p:slideViewPr>
    <p:cSldViewPr>
      <p:cViewPr varScale="1">
        <p:scale>
          <a:sx n="98" d="100"/>
          <a:sy n="98" d="100"/>
        </p:scale>
        <p:origin x="1596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9D17D-2B09-4D1B-A23D-92A32161CE6B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034D7-FA9D-4B64-80BD-7EA5DAF0F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518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9D17D-2B09-4D1B-A23D-92A32161CE6B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034D7-FA9D-4B64-80BD-7EA5DAF0F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7280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9D17D-2B09-4D1B-A23D-92A32161CE6B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034D7-FA9D-4B64-80BD-7EA5DAF0F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354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9D17D-2B09-4D1B-A23D-92A32161CE6B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034D7-FA9D-4B64-80BD-7EA5DAF0F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411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9D17D-2B09-4D1B-A23D-92A32161CE6B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034D7-FA9D-4B64-80BD-7EA5DAF0F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137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9D17D-2B09-4D1B-A23D-92A32161CE6B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034D7-FA9D-4B64-80BD-7EA5DAF0F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31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9D17D-2B09-4D1B-A23D-92A32161CE6B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034D7-FA9D-4B64-80BD-7EA5DAF0F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524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9D17D-2B09-4D1B-A23D-92A32161CE6B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034D7-FA9D-4B64-80BD-7EA5DAF0F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49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9D17D-2B09-4D1B-A23D-92A32161CE6B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034D7-FA9D-4B64-80BD-7EA5DAF0F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631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9D17D-2B09-4D1B-A23D-92A32161CE6B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034D7-FA9D-4B64-80BD-7EA5DAF0F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633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9D17D-2B09-4D1B-A23D-92A32161CE6B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034D7-FA9D-4B64-80BD-7EA5DAF0F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735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F9D17D-2B09-4D1B-A23D-92A32161CE6B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0034D7-FA9D-4B64-80BD-7EA5DAF0F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912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 </a:t>
            </a:r>
            <a:r>
              <a:rPr lang="en-US" dirty="0"/>
              <a:t>2026-2027 Budget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3100" dirty="0" smtClean="0"/>
              <a:t>Assessor’s Office</a:t>
            </a:r>
            <a:endParaRPr lang="en-US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/>
          </a:bodyPr>
          <a:lstStyle/>
          <a:p>
            <a:r>
              <a:rPr lang="en-US" sz="2800" dirty="0"/>
              <a:t>4131 10413100 Revenue Fees 	</a:t>
            </a:r>
            <a:r>
              <a:rPr lang="en-US" sz="2800" dirty="0" smtClean="0"/>
              <a:t>$300   </a:t>
            </a:r>
            <a:r>
              <a:rPr lang="en-US" sz="2800" dirty="0"/>
              <a:t>(p. </a:t>
            </a:r>
            <a:r>
              <a:rPr lang="en-US" sz="2800" dirty="0" smtClean="0"/>
              <a:t>8)</a:t>
            </a:r>
            <a:endParaRPr lang="en-US" sz="2800" dirty="0"/>
          </a:p>
          <a:p>
            <a:pPr lvl="1"/>
            <a:r>
              <a:rPr lang="en-US" sz="2400" dirty="0"/>
              <a:t>Fees for copies of assessment documents</a:t>
            </a:r>
          </a:p>
          <a:p>
            <a:pPr lvl="2"/>
            <a:r>
              <a:rPr lang="en-US" sz="2000" dirty="0"/>
              <a:t>Maps</a:t>
            </a:r>
          </a:p>
          <a:p>
            <a:pPr lvl="2"/>
            <a:r>
              <a:rPr lang="en-US" sz="2000" dirty="0"/>
              <a:t>Property Record Cards</a:t>
            </a:r>
          </a:p>
          <a:p>
            <a:pPr lvl="2"/>
            <a:r>
              <a:rPr lang="en-US" sz="2000" dirty="0"/>
              <a:t>Reports</a:t>
            </a:r>
          </a:p>
          <a:p>
            <a:pPr marL="457200" lvl="1" indent="0">
              <a:buNone/>
            </a:pPr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52400"/>
            <a:ext cx="1447801" cy="1399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5675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2026-2027 Budget</a:t>
            </a:r>
            <a:br>
              <a:rPr lang="en-US" dirty="0"/>
            </a:br>
            <a:r>
              <a:rPr lang="en-US" sz="3100" dirty="0"/>
              <a:t>Assessor’s Office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52400"/>
            <a:ext cx="1447801" cy="1399325"/>
          </a:xfrm>
          <a:prstGeom prst="rect">
            <a:avLst/>
          </a:prstGeom>
        </p:spPr>
      </p:pic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Personnel    10413100 51000   $</a:t>
            </a:r>
            <a:r>
              <a:rPr lang="en-US" sz="2000" dirty="0" smtClean="0"/>
              <a:t>253,270 </a:t>
            </a:r>
            <a:r>
              <a:rPr lang="en-US" sz="2000" dirty="0"/>
              <a:t>(</a:t>
            </a:r>
            <a:r>
              <a:rPr lang="en-US" sz="2000" dirty="0" smtClean="0"/>
              <a:t>p.81)</a:t>
            </a:r>
            <a:endParaRPr lang="en-US" sz="2000" dirty="0"/>
          </a:p>
          <a:p>
            <a:pPr lvl="1"/>
            <a:r>
              <a:rPr lang="en-US" sz="2000" dirty="0"/>
              <a:t>Jill </a:t>
            </a:r>
            <a:r>
              <a:rPr lang="en-US" sz="2000" dirty="0" err="1"/>
              <a:t>Coolbeth</a:t>
            </a:r>
            <a:r>
              <a:rPr lang="en-US" sz="2000" dirty="0"/>
              <a:t>, Secretary</a:t>
            </a:r>
          </a:p>
          <a:p>
            <a:pPr lvl="1"/>
            <a:r>
              <a:rPr lang="en-US" sz="2000" dirty="0"/>
              <a:t>Mary </a:t>
            </a:r>
            <a:r>
              <a:rPr lang="en-US" sz="2000" dirty="0" err="1"/>
              <a:t>Zullo</a:t>
            </a:r>
            <a:r>
              <a:rPr lang="en-US" sz="2000" dirty="0"/>
              <a:t>, CCMA I, Technician</a:t>
            </a:r>
          </a:p>
          <a:p>
            <a:pPr lvl="1"/>
            <a:r>
              <a:rPr lang="en-US" sz="2000" dirty="0"/>
              <a:t>Brian Lastra, CCMA II, Assessor</a:t>
            </a:r>
          </a:p>
          <a:p>
            <a:pPr lvl="1"/>
            <a:r>
              <a:rPr lang="en-US" sz="2000" dirty="0" smtClean="0"/>
              <a:t>New Employee, Homestead Clerk-Part Time 19½ hours/week</a:t>
            </a: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	Examination, Research, Data Entry, Conveyances, Deaths, 	Correspondence, Annual Mailings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sz="2000" dirty="0"/>
              <a:t>Overtime	10413100 51330	$500</a:t>
            </a:r>
          </a:p>
          <a:p>
            <a:pPr marL="0" indent="0">
              <a:buNone/>
            </a:pPr>
            <a:r>
              <a:rPr lang="en-US" sz="2000" dirty="0"/>
              <a:t>	Overtime on an as-needed basis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4062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0884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</a:t>
            </a:r>
            <a:r>
              <a:rPr lang="en-US" dirty="0"/>
              <a:t>2026-2027 Budget</a:t>
            </a:r>
            <a:br>
              <a:rPr lang="en-US" dirty="0"/>
            </a:br>
            <a:r>
              <a:rPr lang="en-US" sz="3100" dirty="0"/>
              <a:t>Assessor’s Office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52402"/>
            <a:ext cx="1066801" cy="1031082"/>
          </a:xfrm>
          <a:prstGeom prst="rect">
            <a:avLst/>
          </a:prstGeom>
        </p:spPr>
      </p:pic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2400" dirty="0"/>
              <a:t>Property Tax Audits	10413100 53311	</a:t>
            </a:r>
            <a:r>
              <a:rPr lang="en-US" sz="2400" dirty="0" smtClean="0"/>
              <a:t>	$</a:t>
            </a:r>
            <a:r>
              <a:rPr lang="en-US" sz="2400" dirty="0"/>
              <a:t>10,000</a:t>
            </a:r>
          </a:p>
          <a:p>
            <a:pPr lvl="1"/>
            <a:r>
              <a:rPr lang="en-US" sz="2000" dirty="0"/>
              <a:t>Business Personal Property Tax Audits of 20 Businesses Chosen at random</a:t>
            </a:r>
          </a:p>
          <a:p>
            <a:r>
              <a:rPr lang="en-US" sz="2400" dirty="0"/>
              <a:t>Professional Dues &amp; Training  10413100 55001	$3,000</a:t>
            </a:r>
          </a:p>
          <a:p>
            <a:pPr lvl="1"/>
            <a:r>
              <a:rPr lang="en-US" sz="2000" dirty="0"/>
              <a:t>Membership Dues</a:t>
            </a:r>
          </a:p>
          <a:p>
            <a:pPr lvl="1"/>
            <a:r>
              <a:rPr lang="en-US" sz="2000" dirty="0"/>
              <a:t>CAAO approved workshops and seminars for certification and continuing education</a:t>
            </a:r>
          </a:p>
          <a:p>
            <a:pPr lvl="1"/>
            <a:r>
              <a:rPr lang="en-US" sz="2000" dirty="0"/>
              <a:t>CCMA 1, CCMA II, AAT (Administrative Assessment Technician)</a:t>
            </a:r>
          </a:p>
          <a:p>
            <a:pPr lvl="2"/>
            <a:r>
              <a:rPr lang="en-US" sz="1800" dirty="0"/>
              <a:t>Continuing education is important to stay abreast of the latest developments in property tax administration and valuation.</a:t>
            </a:r>
          </a:p>
          <a:p>
            <a:r>
              <a:rPr lang="en-US" sz="2400" dirty="0"/>
              <a:t>Materials &amp; Supplies	 10413100 56001		$</a:t>
            </a:r>
            <a:r>
              <a:rPr lang="en-US" sz="2400" dirty="0" smtClean="0"/>
              <a:t>13,177</a:t>
            </a:r>
            <a:endParaRPr lang="en-US" sz="2400" dirty="0"/>
          </a:p>
          <a:p>
            <a:pPr lvl="1"/>
            <a:r>
              <a:rPr lang="en-US" sz="2000" dirty="0"/>
              <a:t>Grand List Printing Notices &amp; Forms</a:t>
            </a:r>
          </a:p>
          <a:p>
            <a:pPr lvl="1"/>
            <a:r>
              <a:rPr lang="en-US" sz="2000" dirty="0"/>
              <a:t>DMV Portal Access</a:t>
            </a:r>
          </a:p>
          <a:p>
            <a:pPr lvl="1"/>
            <a:r>
              <a:rPr lang="en-US" sz="2000" dirty="0" smtClean="0"/>
              <a:t>Price Digest Motor Vehicle </a:t>
            </a:r>
            <a:r>
              <a:rPr lang="en-US" sz="2000" dirty="0"/>
              <a:t>Pricing </a:t>
            </a:r>
            <a:r>
              <a:rPr lang="en-US" sz="2000" dirty="0" smtClean="0"/>
              <a:t>Subscription</a:t>
            </a:r>
          </a:p>
          <a:p>
            <a:pPr lvl="1"/>
            <a:r>
              <a:rPr lang="en-US" sz="2000" dirty="0" smtClean="0"/>
              <a:t>Lexis-Nexis Homestead Fraud Detection</a:t>
            </a:r>
            <a:endParaRPr lang="en-US" sz="2000" dirty="0"/>
          </a:p>
          <a:p>
            <a:pPr lvl="1"/>
            <a:r>
              <a:rPr lang="en-US" sz="2000" dirty="0"/>
              <a:t>All office supplies (paper, pens, etc.)</a:t>
            </a:r>
          </a:p>
          <a:p>
            <a:r>
              <a:rPr lang="en-US" sz="2400" dirty="0"/>
              <a:t>Computer Software	10413100 57350		</a:t>
            </a:r>
            <a:r>
              <a:rPr lang="en-US" sz="2400" dirty="0" smtClean="0"/>
              <a:t>$48,727</a:t>
            </a:r>
            <a:endParaRPr lang="en-US" sz="2400" dirty="0"/>
          </a:p>
          <a:p>
            <a:pPr lvl="1"/>
            <a:r>
              <a:rPr lang="en-US" sz="2400" dirty="0"/>
              <a:t>Database Cloud Hosting, Web Hosting, Licensing/Maintenance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1707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228600"/>
            <a:ext cx="8382000" cy="6477000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pPr marL="400050"/>
            <a:r>
              <a:rPr lang="en-US" sz="2300" dirty="0" smtClean="0"/>
              <a:t>Assessors </a:t>
            </a:r>
            <a:r>
              <a:rPr lang="en-US" sz="2300" dirty="0"/>
              <a:t>Capital 10490113 53000 Revaluation $50,000 (p. </a:t>
            </a:r>
            <a:r>
              <a:rPr lang="en-US" sz="2300" dirty="0" smtClean="0"/>
              <a:t>214</a:t>
            </a:r>
            <a:r>
              <a:rPr lang="en-US" sz="2400" dirty="0" smtClean="0"/>
              <a:t>) </a:t>
            </a:r>
            <a:endParaRPr lang="en-US" sz="2400" dirty="0"/>
          </a:p>
          <a:p>
            <a:pPr marL="800100" lvl="1"/>
            <a:r>
              <a:rPr lang="en-US" sz="2000" dirty="0"/>
              <a:t>Funding for state-mandated revaluation of real property</a:t>
            </a:r>
          </a:p>
          <a:p>
            <a:pPr marL="400050"/>
            <a:r>
              <a:rPr lang="en-US" sz="2300" dirty="0"/>
              <a:t>Assessors Capital 10490113 57350 GIS Mapping $</a:t>
            </a:r>
            <a:r>
              <a:rPr lang="en-US" sz="2300" dirty="0" smtClean="0"/>
              <a:t>18,775 </a:t>
            </a:r>
            <a:r>
              <a:rPr lang="en-US" sz="2300" dirty="0"/>
              <a:t>(p</a:t>
            </a:r>
            <a:r>
              <a:rPr lang="en-US" sz="2300" dirty="0" smtClean="0"/>
              <a:t>. 214) </a:t>
            </a:r>
            <a:endParaRPr lang="en-US" sz="2300" dirty="0"/>
          </a:p>
          <a:p>
            <a:pPr marL="800100" lvl="1"/>
            <a:r>
              <a:rPr lang="en-US" sz="2000" dirty="0"/>
              <a:t>Tax map updates (e.g. parcel subdivisions, line revisions, merges)</a:t>
            </a:r>
          </a:p>
          <a:p>
            <a:pPr marL="800100" lvl="1"/>
            <a:r>
              <a:rPr lang="en-US" sz="2000" dirty="0"/>
              <a:t>Other changes to maps (easement areas, resolution of  boundary line issues).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52400"/>
            <a:ext cx="1447801" cy="1399325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057400" y="381000"/>
            <a:ext cx="647699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 </a:t>
            </a:r>
            <a:r>
              <a:rPr lang="en-US" sz="4000" dirty="0" smtClean="0"/>
              <a:t>2026-2027 Budget </a:t>
            </a:r>
          </a:p>
          <a:p>
            <a:pPr algn="ctr"/>
            <a:r>
              <a:rPr lang="en-US" sz="3100" dirty="0" smtClean="0"/>
              <a:t>Assessor’s </a:t>
            </a:r>
            <a:r>
              <a:rPr lang="en-US" sz="3100" dirty="0"/>
              <a:t>Office</a:t>
            </a:r>
            <a:r>
              <a:rPr lang="en-US" sz="44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549782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6362</TotalTime>
  <Words>300</Words>
  <Application>Microsoft Office PowerPoint</Application>
  <PresentationFormat>On-screen Show (4:3)</PresentationFormat>
  <Paragraphs>51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 2026-2027 Budget Assessor’s Office</vt:lpstr>
      <vt:lpstr>2026-2027 Budget Assessor’s Office</vt:lpstr>
      <vt:lpstr> 2026-2027 Budget Assessor’s Office</vt:lpstr>
      <vt:lpstr>PowerPoint Presentation</vt:lpstr>
    </vt:vector>
  </TitlesOfParts>
  <Company>Town of New Milford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Dianne Littlefield</dc:creator>
  <cp:lastModifiedBy>Pat Hembrook</cp:lastModifiedBy>
  <cp:revision>51</cp:revision>
  <cp:lastPrinted>2026-02-17T15:35:21Z</cp:lastPrinted>
  <dcterms:created xsi:type="dcterms:W3CDTF">2018-02-06T20:03:19Z</dcterms:created>
  <dcterms:modified xsi:type="dcterms:W3CDTF">2026-02-17T16:14:51Z</dcterms:modified>
</cp:coreProperties>
</file>