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8" r:id="rId2"/>
    <p:sldId id="269" r:id="rId3"/>
    <p:sldId id="274" r:id="rId4"/>
    <p:sldId id="264" r:id="rId5"/>
    <p:sldId id="273" r:id="rId6"/>
    <p:sldId id="275" r:id="rId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51" autoAdjust="0"/>
  </p:normalViewPr>
  <p:slideViewPr>
    <p:cSldViewPr>
      <p:cViewPr varScale="1">
        <p:scale>
          <a:sx n="102" d="100"/>
          <a:sy n="102" d="100"/>
        </p:scale>
        <p:origin x="175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2C131-F9CA-4D62-8639-6FEC18EEF9D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403DA-2596-4161-9C76-1FDAC83B4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85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082" y="2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6CB4D78F-BB84-43CD-9551-80D5712D7775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6" y="4473813"/>
            <a:ext cx="5609588" cy="366053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312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082" y="8830312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39893D69-452E-4418-AEEE-B5E1F624C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242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5FDB4-518F-4833-B0F2-0D137FC6FC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38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5FDB4-518F-4833-B0F2-0D137FC6FC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5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3D69-452E-4418-AEEE-B5E1F624C03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0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Third LT</a:t>
            </a:r>
            <a:r>
              <a:rPr lang="en-US" baseline="0" dirty="0" smtClean="0"/>
              <a:t> and</a:t>
            </a:r>
            <a:r>
              <a:rPr lang="en-US" dirty="0" smtClean="0"/>
              <a:t> New Hire, Cadet Program, MC Unit</a:t>
            </a:r>
            <a:r>
              <a:rPr lang="en-US" baseline="0" dirty="0" smtClean="0"/>
              <a:t> (Dream Ride, Escorts, Traffic Enforcement)</a:t>
            </a:r>
            <a:r>
              <a:rPr lang="en-US" dirty="0" smtClean="0"/>
              <a:t> and Officer of the Year</a:t>
            </a:r>
            <a:r>
              <a:rPr lang="en-US" baseline="0" dirty="0" smtClean="0"/>
              <a:t>, New Traffic Cruiser, Additional K9, Tier 1 </a:t>
            </a:r>
            <a:r>
              <a:rPr lang="en-US" baseline="0" dirty="0" err="1" smtClean="0"/>
              <a:t>Accredidation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3D69-452E-4418-AEEE-B5E1F624C03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45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3D69-452E-4418-AEEE-B5E1F624C03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6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1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2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5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1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13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2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3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3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3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9D17D-2B09-4D1B-A23D-92A32161CE6B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34D7-FA9D-4B64-80BD-7EA5DAF0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1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4087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     2026-2027 Police Budget </a:t>
            </a:r>
            <a:br>
              <a:rPr lang="en-US" b="1" dirty="0" smtClean="0"/>
            </a:br>
            <a:r>
              <a:rPr lang="en-US" b="1" dirty="0" smtClean="0"/>
              <a:t>          Presentation- Recent Statistics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1447801" cy="139932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398995"/>
              </p:ext>
            </p:extLst>
          </p:nvPr>
        </p:nvGraphicFramePr>
        <p:xfrm>
          <a:off x="409575" y="1752600"/>
          <a:ext cx="8553450" cy="480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" name="Worksheet" r:id="rId5" imgW="4248000" imgH="2009922" progId="Excel.Sheet.12">
                  <p:embed/>
                </p:oleObj>
              </mc:Choice>
              <mc:Fallback>
                <p:oleObj name="Worksheet" r:id="rId5" imgW="4248000" imgH="2009922" progId="Excel.Shee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9575" y="1752600"/>
                        <a:ext cx="8553450" cy="480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06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6" y="2805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    </a:t>
            </a:r>
            <a:r>
              <a:rPr lang="en-US" sz="4000" b="1" dirty="0" smtClean="0"/>
              <a:t>2026-2027 Police Budget</a:t>
            </a:r>
            <a:br>
              <a:rPr lang="en-US" sz="4000" b="1" dirty="0" smtClean="0"/>
            </a:br>
            <a:r>
              <a:rPr lang="en-US" sz="4000" b="1" dirty="0" smtClean="0"/>
              <a:t>       Recent Traffic Enforcement Focus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1447801" cy="13993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78389"/>
            <a:ext cx="8458200" cy="497509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Budget Avoidance – Traffic Enforcement Grants Total</a:t>
            </a:r>
          </a:p>
          <a:p>
            <a:pPr marL="0" indent="0">
              <a:buNone/>
            </a:pPr>
            <a:r>
              <a:rPr lang="en-US" b="1" dirty="0" smtClean="0"/>
              <a:t>				</a:t>
            </a:r>
            <a:r>
              <a:rPr lang="en-US" sz="2800" b="1" u="sng" dirty="0" smtClean="0"/>
              <a:t>FY2024-2025</a:t>
            </a:r>
            <a:r>
              <a:rPr lang="en-US" sz="2800" b="1" dirty="0" smtClean="0"/>
              <a:t>	</a:t>
            </a:r>
            <a:r>
              <a:rPr lang="en-US" sz="2800" b="1" u="sng" dirty="0" smtClean="0"/>
              <a:t>FY2025-2026</a:t>
            </a:r>
            <a:endParaRPr lang="en-US" sz="2800" b="1" dirty="0" smtClean="0"/>
          </a:p>
          <a:p>
            <a:pPr marL="0" indent="0">
              <a:buNone/>
            </a:pPr>
            <a:r>
              <a:rPr lang="en-US" sz="2800" b="1" dirty="0" smtClean="0"/>
              <a:t>Motor </a:t>
            </a:r>
            <a:r>
              <a:rPr lang="en-US" sz="2800" b="1" dirty="0"/>
              <a:t>Vehicle </a:t>
            </a:r>
            <a:r>
              <a:rPr lang="en-US" sz="2800" b="1" dirty="0" smtClean="0"/>
              <a:t>Grant Awards	$117,171          $155,088        </a:t>
            </a:r>
            <a:endParaRPr lang="en-US" sz="2800" b="1" dirty="0"/>
          </a:p>
          <a:p>
            <a:pPr marL="0" indent="0">
              <a:buNone/>
            </a:pPr>
            <a:r>
              <a:rPr lang="en-US" sz="1400" b="1" u="sng" dirty="0" smtClean="0"/>
              <a:t>( </a:t>
            </a:r>
            <a:r>
              <a:rPr lang="en-US" sz="1600" b="1" u="sng" dirty="0" smtClean="0"/>
              <a:t>Speed and Aggressive Driving, DUI, Distracted Driving, Click It or Ticket, Rural Speed Enforcement)</a:t>
            </a:r>
          </a:p>
          <a:p>
            <a:pPr marL="0" indent="0">
              <a:buNone/>
            </a:pPr>
            <a:endParaRPr lang="en-US" sz="1600" b="1" u="sng" dirty="0" smtClean="0"/>
          </a:p>
          <a:p>
            <a:pPr marL="0" indent="0">
              <a:buNone/>
            </a:pPr>
            <a:r>
              <a:rPr lang="en-US" b="1" u="sng" dirty="0" smtClean="0"/>
              <a:t>Traffic Enforcement</a:t>
            </a:r>
            <a:r>
              <a:rPr lang="en-US" b="1" dirty="0" smtClean="0"/>
              <a:t>	</a:t>
            </a:r>
            <a:r>
              <a:rPr lang="en-US" b="1" u="sng" dirty="0" smtClean="0"/>
              <a:t>2024</a:t>
            </a:r>
            <a:r>
              <a:rPr lang="en-US" b="1" dirty="0" smtClean="0"/>
              <a:t>		</a:t>
            </a:r>
            <a:r>
              <a:rPr lang="en-US" b="1" u="sng" dirty="0" smtClean="0"/>
              <a:t>2025</a:t>
            </a:r>
          </a:p>
          <a:p>
            <a:pPr marL="0" indent="0">
              <a:buNone/>
            </a:pPr>
            <a:r>
              <a:rPr lang="en-US" b="1" dirty="0" smtClean="0"/>
              <a:t>Motor Vehicle Stops	3,463		4,687</a:t>
            </a:r>
          </a:p>
          <a:p>
            <a:pPr marL="0" indent="0">
              <a:buNone/>
            </a:pPr>
            <a:r>
              <a:rPr lang="en-US" b="1" dirty="0" smtClean="0"/>
              <a:t>MV Accidents		954		918	</a:t>
            </a:r>
          </a:p>
          <a:p>
            <a:pPr marL="0" indent="0">
              <a:buNone/>
            </a:pPr>
            <a:r>
              <a:rPr lang="en-US" b="1" dirty="0" smtClean="0"/>
              <a:t>Infractions			1,243</a:t>
            </a:r>
            <a:r>
              <a:rPr lang="en-US" sz="2100" b="1" dirty="0" smtClean="0"/>
              <a:t>($309,071) </a:t>
            </a:r>
            <a:r>
              <a:rPr lang="en-US" sz="3300" b="1" dirty="0" smtClean="0"/>
              <a:t>1,881</a:t>
            </a:r>
            <a:r>
              <a:rPr lang="en-US" sz="2100" b="1" dirty="0" smtClean="0"/>
              <a:t>($410,118) </a:t>
            </a:r>
          </a:p>
          <a:p>
            <a:pPr marL="0" indent="0">
              <a:buNone/>
            </a:pPr>
            <a:r>
              <a:rPr lang="en-US" b="1" dirty="0" smtClean="0"/>
              <a:t>Written Warnings		1,033		1,496	</a:t>
            </a:r>
          </a:p>
          <a:p>
            <a:pPr marL="0" indent="0">
              <a:buNone/>
            </a:pPr>
            <a:r>
              <a:rPr lang="en-US" b="1" dirty="0" smtClean="0"/>
              <a:t>DUI Arrests			95		114	</a:t>
            </a:r>
          </a:p>
          <a:p>
            <a:pPr marL="0" indent="0">
              <a:buNone/>
            </a:pPr>
            <a:r>
              <a:rPr lang="en-US" b="1" dirty="0" smtClean="0"/>
              <a:t>Misdemeanors		386		307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2026-2027 </a:t>
            </a:r>
            <a:r>
              <a:rPr lang="en-US" dirty="0"/>
              <a:t>Police Budget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1"/>
            <a:ext cx="1103757" cy="1066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82000" cy="4876800"/>
          </a:xfrm>
        </p:spPr>
      </p:pic>
    </p:spTree>
    <p:extLst>
      <p:ext uri="{BB962C8B-B14F-4D97-AF65-F5344CB8AC3E}">
        <p14:creationId xmlns:p14="http://schemas.microsoft.com/office/powerpoint/2010/main" val="113181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4000" dirty="0" smtClean="0"/>
              <a:t>2026-2027 Police Budget	</a:t>
            </a:r>
            <a:br>
              <a:rPr lang="en-US" sz="4000" dirty="0" smtClean="0"/>
            </a:br>
            <a:r>
              <a:rPr lang="en-US" sz="4000" dirty="0" smtClean="0"/>
              <a:t>Highlights of a Great Year!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1"/>
            <a:ext cx="1103757" cy="106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83" y="1328691"/>
            <a:ext cx="2158013" cy="16344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5" y="3083879"/>
            <a:ext cx="1980993" cy="1839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614" y="1328691"/>
            <a:ext cx="1981200" cy="16823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8" y="5039553"/>
            <a:ext cx="2023414" cy="17119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75" y="3099876"/>
            <a:ext cx="2158013" cy="18287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29" y="5039554"/>
            <a:ext cx="2014770" cy="17170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74" y="5019578"/>
            <a:ext cx="2158013" cy="17318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77" y="3105703"/>
            <a:ext cx="1981200" cy="1828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028" y="1371600"/>
            <a:ext cx="2023414" cy="15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431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2026-2027 Police </a:t>
            </a:r>
            <a:r>
              <a:rPr lang="en-US" sz="3200" dirty="0" smtClean="0"/>
              <a:t>Budget</a:t>
            </a:r>
            <a:br>
              <a:rPr lang="en-US" sz="3200" dirty="0" smtClean="0"/>
            </a:br>
            <a:r>
              <a:rPr lang="en-US" sz="3200" dirty="0" smtClean="0"/>
              <a:t>Strategic Accomplishments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67000"/>
            <a:ext cx="4038600" cy="3962400"/>
          </a:xfrm>
        </p:spPr>
        <p:txBody>
          <a:bodyPr>
            <a:noAutofit/>
          </a:bodyPr>
          <a:lstStyle/>
          <a:p>
            <a:r>
              <a:rPr lang="en-US" sz="1600" dirty="0"/>
              <a:t>Ranked 5</a:t>
            </a:r>
            <a:r>
              <a:rPr lang="en-US" sz="1600" baseline="30000" dirty="0"/>
              <a:t>th</a:t>
            </a:r>
            <a:r>
              <a:rPr lang="en-US" sz="1600" dirty="0"/>
              <a:t> Safest Town in CT</a:t>
            </a:r>
          </a:p>
          <a:p>
            <a:r>
              <a:rPr lang="en-US" sz="1600" dirty="0"/>
              <a:t>Increased Security at Large-Scale Events to Ensure Public Safety and Effective Crowd Management</a:t>
            </a:r>
          </a:p>
          <a:p>
            <a:r>
              <a:rPr lang="en-US" sz="1600" dirty="0" smtClean="0"/>
              <a:t>New Custom Badges</a:t>
            </a:r>
          </a:p>
          <a:p>
            <a:r>
              <a:rPr lang="en-US" sz="1600" dirty="0" smtClean="0"/>
              <a:t>Active Shooter Training</a:t>
            </a:r>
          </a:p>
          <a:p>
            <a:r>
              <a:rPr lang="en-US" sz="1600" dirty="0" smtClean="0"/>
              <a:t>Continuous De-escalation Training</a:t>
            </a:r>
          </a:p>
          <a:p>
            <a:r>
              <a:rPr lang="en-US" sz="1600" dirty="0" smtClean="0"/>
              <a:t>Expansion of the Crisis Intervention Team</a:t>
            </a:r>
          </a:p>
          <a:p>
            <a:r>
              <a:rPr lang="en-US" sz="1600" dirty="0"/>
              <a:t>Community Outreach- 577 Welfare </a:t>
            </a:r>
            <a:r>
              <a:rPr lang="en-US" sz="1600" dirty="0" smtClean="0"/>
              <a:t>Checks</a:t>
            </a:r>
          </a:p>
          <a:p>
            <a:r>
              <a:rPr lang="en-US" sz="1600" dirty="0"/>
              <a:t>Completed 6</a:t>
            </a:r>
            <a:r>
              <a:rPr lang="en-US" sz="1600" baseline="30000" dirty="0"/>
              <a:t>th</a:t>
            </a:r>
            <a:r>
              <a:rPr lang="en-US" sz="1600" dirty="0"/>
              <a:t> Citizen’s Police </a:t>
            </a:r>
            <a:r>
              <a:rPr lang="en-US" sz="1600" dirty="0" smtClean="0"/>
              <a:t>Academy </a:t>
            </a:r>
          </a:p>
          <a:p>
            <a:r>
              <a:rPr lang="en-US" sz="1600" dirty="0" smtClean="0"/>
              <a:t>New Female SSO in High School</a:t>
            </a:r>
          </a:p>
          <a:p>
            <a:r>
              <a:rPr lang="en-US" sz="1600" dirty="0"/>
              <a:t>3 Detectives with the Federal Internet Crimes Against Children’s </a:t>
            </a:r>
            <a:r>
              <a:rPr lang="en-US" sz="1600" dirty="0" smtClean="0"/>
              <a:t>Taskforce</a:t>
            </a:r>
          </a:p>
          <a:p>
            <a:r>
              <a:rPr lang="en-US" sz="1600" dirty="0"/>
              <a:t>Purchased Intel Software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2715" y="2362200"/>
            <a:ext cx="4038600" cy="4267200"/>
          </a:xfrm>
        </p:spPr>
        <p:txBody>
          <a:bodyPr>
            <a:noAutofit/>
          </a:bodyPr>
          <a:lstStyle/>
          <a:p>
            <a:endParaRPr lang="en-US" sz="1600" dirty="0"/>
          </a:p>
          <a:p>
            <a:r>
              <a:rPr lang="en-US" sz="1600" dirty="0"/>
              <a:t>Parole/Probation/Sex Offender </a:t>
            </a:r>
            <a:r>
              <a:rPr lang="en-US" sz="1600" dirty="0" smtClean="0"/>
              <a:t>Checks</a:t>
            </a:r>
          </a:p>
          <a:p>
            <a:r>
              <a:rPr lang="en-US" sz="1600" dirty="0" smtClean="0"/>
              <a:t>Vape </a:t>
            </a:r>
            <a:r>
              <a:rPr lang="en-US" sz="1600" dirty="0"/>
              <a:t>Shop Compliance Checks</a:t>
            </a:r>
          </a:p>
          <a:p>
            <a:r>
              <a:rPr lang="en-US" sz="1600" dirty="0"/>
              <a:t>Assigned Detective to Narcotics </a:t>
            </a:r>
            <a:r>
              <a:rPr lang="en-US" sz="1600" dirty="0" smtClean="0"/>
              <a:t>Taskforce</a:t>
            </a:r>
          </a:p>
          <a:p>
            <a:r>
              <a:rPr lang="en-US" sz="1600" dirty="0"/>
              <a:t>Drug Overdoses </a:t>
            </a:r>
            <a:r>
              <a:rPr lang="en-US" sz="1600" dirty="0" smtClean="0"/>
              <a:t>Down</a:t>
            </a:r>
          </a:p>
          <a:p>
            <a:r>
              <a:rPr lang="en-US" sz="1600" dirty="0" smtClean="0"/>
              <a:t>Working on Tier 2 and Tier 3 Accreditation</a:t>
            </a:r>
          </a:p>
          <a:p>
            <a:r>
              <a:rPr lang="en-US" sz="1600" dirty="0" smtClean="0"/>
              <a:t>Qualified for Traffic Enforcement Grants ($155,088)</a:t>
            </a:r>
          </a:p>
          <a:p>
            <a:r>
              <a:rPr lang="en-US" sz="1600" dirty="0" smtClean="0"/>
              <a:t>DUI Checkpoint</a:t>
            </a:r>
          </a:p>
          <a:p>
            <a:r>
              <a:rPr lang="en-US" sz="1600" dirty="0" smtClean="0"/>
              <a:t>Standardized Roll Call Training</a:t>
            </a:r>
          </a:p>
          <a:p>
            <a:r>
              <a:rPr lang="en-US" sz="1600" dirty="0" smtClean="0"/>
              <a:t>Polish National Police</a:t>
            </a:r>
          </a:p>
          <a:p>
            <a:r>
              <a:rPr lang="en-US" sz="1600" dirty="0" smtClean="0"/>
              <a:t>Officer of the Year Award</a:t>
            </a:r>
          </a:p>
          <a:p>
            <a:r>
              <a:rPr lang="en-US" sz="1600" dirty="0" smtClean="0"/>
              <a:t>Improvement in Fleet</a:t>
            </a:r>
            <a:endParaRPr lang="en-US" sz="1600" dirty="0"/>
          </a:p>
          <a:p>
            <a:r>
              <a:rPr lang="en-US" sz="1600" dirty="0" smtClean="0"/>
              <a:t>Promoted Two </a:t>
            </a:r>
            <a:r>
              <a:rPr lang="en-US" sz="1600" dirty="0"/>
              <a:t>N</a:t>
            </a:r>
            <a:r>
              <a:rPr lang="en-US" sz="1600" dirty="0" smtClean="0"/>
              <a:t>ew Sergeant’s </a:t>
            </a:r>
          </a:p>
          <a:p>
            <a:r>
              <a:rPr lang="en-US" sz="1600" dirty="0" smtClean="0"/>
              <a:t>Video Text to 911/ Viper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4474"/>
            <a:ext cx="976007" cy="943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150" y="1239915"/>
            <a:ext cx="1219201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39916"/>
            <a:ext cx="1295400" cy="13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2026-  2026-2027 </a:t>
            </a:r>
            <a:r>
              <a:rPr lang="en-US" dirty="0"/>
              <a:t>Police Budget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1447801" cy="1399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09" y="1371055"/>
            <a:ext cx="3132044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371056"/>
            <a:ext cx="3048000" cy="2133599"/>
          </a:xfrm>
          <a:prstGeom prst="rect">
            <a:avLst/>
          </a:prstGeom>
        </p:spPr>
      </p:pic>
      <p:pic>
        <p:nvPicPr>
          <p:cNvPr id="8" name="Accid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1" y="3581400"/>
            <a:ext cx="6342352" cy="2895600"/>
          </a:xfrm>
        </p:spPr>
      </p:pic>
    </p:spTree>
    <p:extLst>
      <p:ext uri="{BB962C8B-B14F-4D97-AF65-F5344CB8AC3E}">
        <p14:creationId xmlns:p14="http://schemas.microsoft.com/office/powerpoint/2010/main" val="315048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12622</TotalTime>
  <Words>320</Words>
  <Application>Microsoft Office PowerPoint</Application>
  <PresentationFormat>On-screen Show (4:3)</PresentationFormat>
  <Paragraphs>51</Paragraphs>
  <Slides>6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Office Theme</vt:lpstr>
      <vt:lpstr>Worksheet</vt:lpstr>
      <vt:lpstr>      2026-2027 Police Budget            Presentation- Recent Statistics </vt:lpstr>
      <vt:lpstr>     2026-2027 Police Budget        Recent Traffic Enforcement Focus </vt:lpstr>
      <vt:lpstr> 2026-2027 Police Budget</vt:lpstr>
      <vt:lpstr>    2026-2027 Police Budget  Highlights of a Great Year!</vt:lpstr>
      <vt:lpstr> 2026-2027 Police Budget Strategic Accomplishments  </vt:lpstr>
      <vt:lpstr>2026-  2026-2027 Police Budget</vt:lpstr>
    </vt:vector>
  </TitlesOfParts>
  <Company>Town of New Milford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Dianne Littlefield</dc:creator>
  <cp:lastModifiedBy>Pat Hembrook</cp:lastModifiedBy>
  <cp:revision>181</cp:revision>
  <cp:lastPrinted>2026-01-27T16:49:19Z</cp:lastPrinted>
  <dcterms:created xsi:type="dcterms:W3CDTF">2018-02-06T20:03:19Z</dcterms:created>
  <dcterms:modified xsi:type="dcterms:W3CDTF">2026-02-10T16:25:40Z</dcterms:modified>
</cp:coreProperties>
</file>